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75" r:id="rId3"/>
    <p:sldId id="261" r:id="rId4"/>
    <p:sldId id="279" r:id="rId5"/>
    <p:sldId id="257" r:id="rId6"/>
    <p:sldId id="282" r:id="rId7"/>
    <p:sldId id="283" r:id="rId8"/>
    <p:sldId id="286" r:id="rId9"/>
    <p:sldId id="285" r:id="rId10"/>
    <p:sldId id="267" r:id="rId11"/>
    <p:sldId id="274" r:id="rId12"/>
    <p:sldId id="28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515B"/>
    <a:srgbClr val="636A72"/>
    <a:srgbClr val="A2A6AB"/>
    <a:srgbClr val="A3214B"/>
    <a:srgbClr val="D943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66" autoAdjust="0"/>
    <p:restoredTop sz="80729" autoAdjust="0"/>
  </p:normalViewPr>
  <p:slideViewPr>
    <p:cSldViewPr snapToGrid="0">
      <p:cViewPr varScale="1">
        <p:scale>
          <a:sx n="47" d="100"/>
          <a:sy n="47" d="100"/>
        </p:scale>
        <p:origin x="42" y="52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7DC8AD-BEF8-43FB-8D17-BBC6FA60D7C3}" type="datetimeFigureOut">
              <a:rPr lang="en-US" smtClean="0"/>
              <a:t>1/30/2021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3F88A-67FF-4E08-9FA1-CC0023A50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41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3F88A-67FF-4E08-9FA1-CC0023A50D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91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3F88A-67FF-4E08-9FA1-CC0023A50D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05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3F88A-67FF-4E08-9FA1-CC0023A50D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2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3F88A-67FF-4E08-9FA1-CC0023A50D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78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3F88A-67FF-4E08-9FA1-CC0023A50D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07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3F88A-67FF-4E08-9FA1-CC0023A50D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473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3F88A-67FF-4E08-9FA1-CC0023A50D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21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1B379-19B9-4E2C-BF58-0CE96E4F8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059EBC-E53C-4B60-9181-A3085E4056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55A30-5133-4B65-9F6E-ADD78CDEA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A6138-A1BD-4925-A6A6-89A35C29F64B}" type="datetime1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EB06-5A07-47C3-9E07-2A0D1E911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91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1E64E-BE1D-4DF3-A946-D0595278A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F4EB3-3F23-4249-AA83-3F641C270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2A649-328E-45AE-A603-779FC13E6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D09B2-4040-439E-80FB-AFE213E5C6F9}" type="datetime1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61B28-189F-415E-BE3B-508D21DB8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A2160-4C3E-4602-9199-7738BBA15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7224-0A66-49D8-9EE7-D0425B2A0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225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FA3E37F-661F-4CB9-9256-94A8B15557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910353-7E21-4D0C-96A5-3B0FF9A92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71181-F5D9-448B-BDDA-782013D37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FD12A7-4156-4C37-9107-D54F9271E50B}" type="datetime1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8641B-442A-4519-B9ED-3F085ED4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07F05-D82C-43BA-AFCA-7D3526FF8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7224-0A66-49D8-9EE7-D0425B2A0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63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8FCFF-66A3-45F1-BBFD-6E223CA0D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5D2AA-20BA-4AE4-BF5A-766F3B3F0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F4057-4F30-407F-B093-460F62324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C2E8C-25BB-4DCB-BF47-3537D55A7CEA}" type="datetime1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24664-5D0A-4518-BD20-38E3F6FC6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21AAE-72EC-4E97-9528-B47BAF0FF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ESTATE PLANNING </a:t>
            </a:r>
          </a:p>
        </p:txBody>
      </p:sp>
    </p:spTree>
    <p:extLst>
      <p:ext uri="{BB962C8B-B14F-4D97-AF65-F5344CB8AC3E}">
        <p14:creationId xmlns:p14="http://schemas.microsoft.com/office/powerpoint/2010/main" val="1254968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57767-857B-48D8-AA8F-18F6ACCE1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B4EC87-E196-4BD7-8837-5DCB548CC4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5ADCE4-603A-4EE7-A105-F60156E54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3D391-8C23-4AFE-A55D-3C10DBFD2044}" type="datetime1">
              <a:rPr lang="en-US" smtClean="0"/>
              <a:t>1/30/2021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295DC-0056-4F1E-9BF7-D1D90FFD9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EBB4B-05ED-4E4F-B327-ACE1186C9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7224-0A66-49D8-9EE7-D0425B2A0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35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FFF6A-7D51-45CA-BB44-AA53C81F2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B52F21-4650-4BD0-AA9D-C3A838DA49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A2FF01-383A-4A43-83C6-498695C6B4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BB6F52-5EC8-40B7-917D-9BCD081EF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E9A1F-DB1D-49A8-AE7B-4F0941E26CBE}" type="datetime1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72263D-67DA-4372-B1F4-60A6C1746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928F9E-C6D9-46FA-9669-F2FF7CA51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7224-0A66-49D8-9EE7-D0425B2A0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94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A1ADB-6A7D-416F-82D1-DAB09D308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A7D814-740B-491B-80CF-041252AA7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152FB-4513-471A-8801-700EDBB06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A41C5D-CD7B-4E1B-B475-3D68299D9B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4E31AB-56B5-4CFF-B3C1-9F65010937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D77F77-9A42-4B52-A2BE-4D93EF9F3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48E8-4D45-48A4-AC1B-A3E59AAB2016}" type="datetime1">
              <a:rPr lang="en-US" smtClean="0"/>
              <a:t>1/30/2021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A806B3-2B6E-4376-AA8D-3827B2BFF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C3B3B3-5830-4108-BD77-8CBEBDB5D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7224-0A66-49D8-9EE7-D0425B2A0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843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F7937-BD44-437B-B512-192DCBE01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5C0B42-5E3F-4728-A188-AC7AEF683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79D4D-5A09-483F-93AB-1A562B792FF2}" type="datetime1">
              <a:rPr lang="en-US" smtClean="0"/>
              <a:t>1/30/2021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49E41F-FBAA-4836-B031-BE81C7379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8B8890-D318-4BF0-9919-CA1FAB277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7224-0A66-49D8-9EE7-D0425B2A0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116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EB6471-FF83-4C16-95FC-05B62F022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2C157-9366-4A65-AEEC-01DA86475F07}" type="datetime1">
              <a:rPr lang="en-US" smtClean="0"/>
              <a:t>1/30/2021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777141-ED2D-4B9E-8252-EF13EFCA5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5153FF-AF1A-4F10-90CC-1FDF570B2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7224-0A66-49D8-9EE7-D0425B2A0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04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1147E5-0850-4EFB-8CAA-3DF1462AA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1B2F5-BE60-432C-B856-78DD7B764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C24EAF-926E-499B-926B-69E1109E0C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32F222-43CB-4F0E-B3D0-E7A92D6BB2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E2A3E-575A-4B7A-9954-97BF3A83D379}" type="datetime1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FD1900-CB93-4EFA-B49A-56DB5976D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BFCDB6-136C-4E8B-90DC-FD76CB0ED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7224-0A66-49D8-9EE7-D0425B2A0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681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A03F3-60F3-47BE-8A8A-E63382F08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B03EE2-3683-408C-9A21-E92D49C736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0F528C-8C5B-47CC-8CF9-89A0070E15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A022A-0945-4A87-BAD8-0188B0B2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E44C1-B467-4933-BA2D-887534A60039}" type="datetime1">
              <a:rPr lang="en-US" smtClean="0"/>
              <a:t>1/30/2021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CAF375-B30C-4C69-9B34-0E74EEC30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A8F1B8-818A-4823-BA75-33E47DD1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77224-0A66-49D8-9EE7-D0425B2A0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770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0083659-24AE-416C-97FC-B3C0B776F768}"/>
              </a:ext>
            </a:extLst>
          </p:cNvPr>
          <p:cNvSpPr/>
          <p:nvPr userDrawn="1"/>
        </p:nvSpPr>
        <p:spPr>
          <a:xfrm>
            <a:off x="0" y="5669280"/>
            <a:ext cx="12192000" cy="1188720"/>
          </a:xfrm>
          <a:prstGeom prst="rect">
            <a:avLst/>
          </a:prstGeom>
          <a:solidFill>
            <a:srgbClr val="A321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2E3BE8-A58B-4110-9D2C-26105C951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FDB959-49D0-4D11-AD86-98C5270A4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6BE9C-3946-4A12-9B39-A810264238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A2B3C-3730-4483-BC6F-B8C5033B46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84220-E696-4E22-8D00-1CDC7417E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823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ESTATE PLANNING </a:t>
            </a:r>
          </a:p>
        </p:txBody>
      </p:sp>
    </p:spTree>
    <p:extLst>
      <p:ext uri="{BB962C8B-B14F-4D97-AF65-F5344CB8AC3E}">
        <p14:creationId xmlns:p14="http://schemas.microsoft.com/office/powerpoint/2010/main" val="296381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0F1564-4922-41DC-B2D9-D8C640B68E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914401"/>
            <a:ext cx="9144000" cy="1968239"/>
          </a:xfrm>
        </p:spPr>
        <p:txBody>
          <a:bodyPr>
            <a:noAutofit/>
          </a:bodyPr>
          <a:lstStyle/>
          <a:p>
            <a:r>
              <a:rPr lang="en-US" sz="4400" b="1" dirty="0"/>
              <a:t>ESTATE PLANNING FOR FAMILIES WITH INDIVIDUALS WHO HAVE SPECIAL NEEDS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C92787-B421-4887-9CAF-785296508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9" y="3333135"/>
            <a:ext cx="9144000" cy="71726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000" b="1" dirty="0"/>
              <a:t>Brandon Prinsen 			Katelyn Doyle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600" i="1" dirty="0"/>
              <a:t>brandon@johnsflaherty.com 			katelyn@johnsflaherty.com</a:t>
            </a:r>
            <a:r>
              <a:rPr lang="en-US" sz="1600" dirty="0"/>
              <a:t> </a:t>
            </a:r>
          </a:p>
        </p:txBody>
      </p:sp>
      <p:pic>
        <p:nvPicPr>
          <p:cNvPr id="6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B4AAD80-F2EA-48EA-93C9-A0DAB9C79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24" y="4050402"/>
            <a:ext cx="3695149" cy="1290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864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888F5-6630-4817-8036-CFC7D944B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Funding a Special Needs Trust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BA208-CBA5-4C52-894A-76E9FDF8A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ESTATE PLANNING </a:t>
            </a:r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A4D7A00C-E63C-4563-8501-5EA2638DB1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7860" y="3139057"/>
            <a:ext cx="1278585" cy="110384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91174284-66EE-4143-BEF3-0901AF5F8954}"/>
              </a:ext>
            </a:extLst>
          </p:cNvPr>
          <p:cNvSpPr txBox="1"/>
          <p:nvPr/>
        </p:nvSpPr>
        <p:spPr>
          <a:xfrm>
            <a:off x="998509" y="2264857"/>
            <a:ext cx="21772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495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</a:t>
            </a:r>
          </a:p>
          <a:p>
            <a:pPr algn="ctr"/>
            <a:r>
              <a:rPr lang="en-US" b="1" dirty="0">
                <a:solidFill>
                  <a:srgbClr val="495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ACCOUNTS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2EF57ADA-0205-4954-824E-13C803F132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3889" y="3139057"/>
            <a:ext cx="1103845" cy="110384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3408228-4015-4215-BADC-67C41B9EB9C1}"/>
              </a:ext>
            </a:extLst>
          </p:cNvPr>
          <p:cNvSpPr txBox="1"/>
          <p:nvPr/>
        </p:nvSpPr>
        <p:spPr>
          <a:xfrm>
            <a:off x="3011231" y="2264857"/>
            <a:ext cx="21772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495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ACCOUNTS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59AF4B07-A3EC-466B-A693-E092190451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08235" y="3139058"/>
            <a:ext cx="971513" cy="110384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6ABD138-1586-4E4D-99C9-47F6B3F196B2}"/>
              </a:ext>
            </a:extLst>
          </p:cNvPr>
          <p:cNvSpPr txBox="1"/>
          <p:nvPr/>
        </p:nvSpPr>
        <p:spPr>
          <a:xfrm>
            <a:off x="4864214" y="2264857"/>
            <a:ext cx="28595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495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INSURANCE POLICIES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B1A4A67B-CEF6-477A-9E8C-168009B82D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15076" y="3184930"/>
            <a:ext cx="897993" cy="975559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CEA41BC-0103-437D-AD16-376C55F60D8C}"/>
              </a:ext>
            </a:extLst>
          </p:cNvPr>
          <p:cNvSpPr txBox="1"/>
          <p:nvPr/>
        </p:nvSpPr>
        <p:spPr>
          <a:xfrm>
            <a:off x="6730221" y="2508722"/>
            <a:ext cx="28595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495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62E56D3-1E49-42B7-8437-35BDAD27AF87}"/>
              </a:ext>
            </a:extLst>
          </p:cNvPr>
          <p:cNvSpPr txBox="1"/>
          <p:nvPr/>
        </p:nvSpPr>
        <p:spPr>
          <a:xfrm>
            <a:off x="9016208" y="2262716"/>
            <a:ext cx="21772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495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LAWSUIT SETTLEMENT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D17340-7EDE-412C-9373-3486983A3D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9774" y="3352512"/>
            <a:ext cx="1070012" cy="782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01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E80F7-CD62-4CA7-A607-5A1CD123A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ABLE ACCOUNT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16D357-FCE9-4B27-887E-2D21C6FFB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ESTATE PLANNING </a:t>
            </a:r>
            <a:endParaRPr lang="en-US" dirty="0"/>
          </a:p>
        </p:txBody>
      </p:sp>
      <p:sp>
        <p:nvSpPr>
          <p:cNvPr id="15" name="Content Placeholder 6">
            <a:extLst>
              <a:ext uri="{FF2B5EF4-FFF2-40B4-BE49-F238E27FC236}">
                <a16:creationId xmlns:a16="http://schemas.microsoft.com/office/drawing/2014/main" id="{6C59CFD3-8087-408C-B641-37BF44582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3200" b="1" dirty="0"/>
              <a:t> Limits</a:t>
            </a:r>
          </a:p>
          <a:p>
            <a:pPr marL="0" indent="0" algn="ctr">
              <a:buNone/>
            </a:pPr>
            <a:endParaRPr lang="en-US" sz="1200" b="1" dirty="0"/>
          </a:p>
          <a:p>
            <a:r>
              <a:rPr lang="en-US" dirty="0"/>
              <a:t>$15,000 in contributions annually </a:t>
            </a:r>
          </a:p>
          <a:p>
            <a:endParaRPr lang="en-US" sz="1200" dirty="0"/>
          </a:p>
          <a:p>
            <a:r>
              <a:rPr lang="en-US" dirty="0"/>
              <a:t>$100,000 exempt from SSI resource limit </a:t>
            </a:r>
          </a:p>
        </p:txBody>
      </p:sp>
    </p:spTree>
    <p:extLst>
      <p:ext uri="{BB962C8B-B14F-4D97-AF65-F5344CB8AC3E}">
        <p14:creationId xmlns:p14="http://schemas.microsoft.com/office/powerpoint/2010/main" val="1814149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9EB33-8B2D-4529-82E2-E96E12AC6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QUESTIONS?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29CB1F-A75C-4B34-ACAF-D85CBE17B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ESTATE PLANNING </a:t>
            </a:r>
            <a:endParaRPr lang="en-US" dirty="0"/>
          </a:p>
        </p:txBody>
      </p:sp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DACD4D86-23AC-41C6-88D1-E002B600B7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949" y="2719922"/>
            <a:ext cx="1911100" cy="1792228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22890B24-E301-4D3A-B911-5296E8D784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837" y="2911947"/>
            <a:ext cx="1508763" cy="160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96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EB372-722A-447F-B3DD-59D6311F8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203" y="325088"/>
            <a:ext cx="10373591" cy="1325563"/>
          </a:xfrm>
        </p:spPr>
        <p:txBody>
          <a:bodyPr/>
          <a:lstStyle/>
          <a:p>
            <a:pPr algn="ctr"/>
            <a:r>
              <a:rPr lang="en-US" b="1" dirty="0"/>
              <a:t>WHAT MAKES UP MY “ESTATE”?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36C86-C47B-4ABC-9FA9-910DA8A1B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ESTATE PLANNING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EB4A4C-9502-444E-BFB0-5B7C437444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9945" y="2604113"/>
            <a:ext cx="914402" cy="7894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986A5F-05F3-4EB7-A101-69A818EF5E27}"/>
              </a:ext>
            </a:extLst>
          </p:cNvPr>
          <p:cNvSpPr txBox="1"/>
          <p:nvPr/>
        </p:nvSpPr>
        <p:spPr>
          <a:xfrm>
            <a:off x="1158585" y="1890332"/>
            <a:ext cx="15571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495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</a:t>
            </a:r>
          </a:p>
          <a:p>
            <a:pPr algn="ctr"/>
            <a:r>
              <a:rPr lang="en-US" sz="1600" b="1" dirty="0">
                <a:solidFill>
                  <a:srgbClr val="495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ACCOUNTS 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9AEF3FB-984F-44A1-9CC4-348B213B0A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7946" y="2604113"/>
            <a:ext cx="805490" cy="78943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5D465EB-4D81-44A0-BEF2-447BF27A1D87}"/>
              </a:ext>
            </a:extLst>
          </p:cNvPr>
          <p:cNvSpPr txBox="1"/>
          <p:nvPr/>
        </p:nvSpPr>
        <p:spPr>
          <a:xfrm>
            <a:off x="3202130" y="1890332"/>
            <a:ext cx="15571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495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RETIREMENT ACCOUNTS 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5F3127F-B012-490A-94E9-836F36ECDB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29519" y="2604113"/>
            <a:ext cx="789434" cy="78943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86406A28-F748-48A4-9712-07C890EBF837}"/>
              </a:ext>
            </a:extLst>
          </p:cNvPr>
          <p:cNvSpPr txBox="1"/>
          <p:nvPr/>
        </p:nvSpPr>
        <p:spPr>
          <a:xfrm>
            <a:off x="5245675" y="1890332"/>
            <a:ext cx="15571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495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INVESTMENT ACCOUNTS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1CA514C-1C4C-4A20-8ABA-97975F345C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7160" y="2604113"/>
            <a:ext cx="642215" cy="789434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D0E878B-CB49-4CC7-A222-810A2AAA260C}"/>
              </a:ext>
            </a:extLst>
          </p:cNvPr>
          <p:cNvSpPr txBox="1"/>
          <p:nvPr/>
        </p:nvSpPr>
        <p:spPr>
          <a:xfrm>
            <a:off x="7046252" y="1890332"/>
            <a:ext cx="204505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495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 INSURANCE PROCEEDS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E906E7C-CEE3-4860-AAA4-29FF3B99A5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95654" y="2604113"/>
            <a:ext cx="635346" cy="78943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3752779-C2F5-40D4-88EA-EDF0529F350E}"/>
              </a:ext>
            </a:extLst>
          </p:cNvPr>
          <p:cNvSpPr txBox="1"/>
          <p:nvPr/>
        </p:nvSpPr>
        <p:spPr>
          <a:xfrm>
            <a:off x="9334766" y="2136553"/>
            <a:ext cx="1557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495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HOUSE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01749966-642C-44D1-B1AF-F15BEF92AA2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85638" y="4395299"/>
            <a:ext cx="703016" cy="78943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23462316-F711-4A91-A9AD-524ED3C0A57C}"/>
              </a:ext>
            </a:extLst>
          </p:cNvPr>
          <p:cNvSpPr txBox="1"/>
          <p:nvPr/>
        </p:nvSpPr>
        <p:spPr>
          <a:xfrm>
            <a:off x="1158585" y="3922504"/>
            <a:ext cx="1557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495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ESTATE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92821D5C-A8FF-472C-82F2-6512FE81FE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23490" y="4455849"/>
            <a:ext cx="914402" cy="668333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3390A8E7-4F6F-45A1-AD3A-605678354724}"/>
              </a:ext>
            </a:extLst>
          </p:cNvPr>
          <p:cNvSpPr txBox="1"/>
          <p:nvPr/>
        </p:nvSpPr>
        <p:spPr>
          <a:xfrm>
            <a:off x="3202130" y="3681518"/>
            <a:ext cx="15571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495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STOCKS AND BONDS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4D5D54C1-A420-4FC4-9055-D43F2DCC37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674795" y="4395299"/>
            <a:ext cx="698881" cy="789434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AAA52D2E-F34E-424E-B31D-023BF03F3FDF}"/>
              </a:ext>
            </a:extLst>
          </p:cNvPr>
          <p:cNvSpPr txBox="1"/>
          <p:nvPr/>
        </p:nvSpPr>
        <p:spPr>
          <a:xfrm>
            <a:off x="5245675" y="3681518"/>
            <a:ext cx="15571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495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INTERESTS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8E88E23-B397-4B8A-9453-AFA053FAE1D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611067" y="4505974"/>
            <a:ext cx="914402" cy="568083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5B5CA88D-CFF9-4E72-A4AB-9327AA26505B}"/>
              </a:ext>
            </a:extLst>
          </p:cNvPr>
          <p:cNvSpPr txBox="1"/>
          <p:nvPr/>
        </p:nvSpPr>
        <p:spPr>
          <a:xfrm>
            <a:off x="7289707" y="3681518"/>
            <a:ext cx="155712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495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PERSONAL PROPERTY</a:t>
            </a:r>
          </a:p>
        </p:txBody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56C51AB9-2E41-41D1-A46A-816FB452C9C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56126" y="4584959"/>
            <a:ext cx="914402" cy="410113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57500425-EB9B-4DEB-AD0C-9820EF3E0FB1}"/>
              </a:ext>
            </a:extLst>
          </p:cNvPr>
          <p:cNvSpPr txBox="1"/>
          <p:nvPr/>
        </p:nvSpPr>
        <p:spPr>
          <a:xfrm>
            <a:off x="9334766" y="3927739"/>
            <a:ext cx="1557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495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</a:t>
            </a:r>
          </a:p>
        </p:txBody>
      </p:sp>
    </p:spTree>
    <p:extLst>
      <p:ext uri="{BB962C8B-B14F-4D97-AF65-F5344CB8AC3E}">
        <p14:creationId xmlns:p14="http://schemas.microsoft.com/office/powerpoint/2010/main" val="302555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6" grpId="0"/>
      <p:bldP spid="30" grpId="0"/>
      <p:bldP spid="34" grpId="0"/>
      <p:bldP spid="38" grpId="0"/>
      <p:bldP spid="46" grpId="0"/>
      <p:bldP spid="50" grpId="0"/>
      <p:bldP spid="54" grpId="0"/>
      <p:bldP spid="58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88657C1-721E-4087-9F5C-056EF7B593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6" b="3183"/>
          <a:stretch/>
        </p:blipFill>
        <p:spPr>
          <a:xfrm>
            <a:off x="0" y="0"/>
            <a:ext cx="12200021" cy="5678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9DEC29-8399-47E6-A719-AE18741C9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9252285" cy="1325563"/>
          </a:xfrm>
        </p:spPr>
        <p:txBody>
          <a:bodyPr/>
          <a:lstStyle/>
          <a:p>
            <a:r>
              <a:rPr lang="en-US" b="1" dirty="0"/>
              <a:t>WILL VS. TRUST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E8E37-8BBE-424E-9909-EB1E4777B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2" y="1690688"/>
            <a:ext cx="9252284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Contents of a Will</a:t>
            </a:r>
            <a:endParaRPr lang="en-US" dirty="0"/>
          </a:p>
          <a:p>
            <a:pPr lvl="1"/>
            <a:r>
              <a:rPr lang="en-US" dirty="0"/>
              <a:t>Personal representative </a:t>
            </a:r>
          </a:p>
          <a:p>
            <a:pPr lvl="1"/>
            <a:r>
              <a:rPr lang="en-US" dirty="0"/>
              <a:t>Beneficiaries </a:t>
            </a:r>
          </a:p>
          <a:p>
            <a:pPr lvl="1"/>
            <a:r>
              <a:rPr lang="en-US"/>
              <a:t>Guardian </a:t>
            </a:r>
            <a:endParaRPr lang="en-US" dirty="0"/>
          </a:p>
          <a:p>
            <a:pPr lvl="1"/>
            <a:r>
              <a:rPr lang="en-US" dirty="0"/>
              <a:t>Expenses of administration</a:t>
            </a:r>
          </a:p>
          <a:p>
            <a:pPr lvl="1"/>
            <a:r>
              <a:rPr lang="en-US" dirty="0"/>
              <a:t>Testamentary trust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2874D-7296-43F7-8E96-6841B2861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ESTATE PLANNING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58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88657C1-721E-4087-9F5C-056EF7B593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6" b="3183"/>
          <a:stretch/>
        </p:blipFill>
        <p:spPr>
          <a:xfrm>
            <a:off x="0" y="0"/>
            <a:ext cx="12200021" cy="5678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69DEC29-8399-47E6-A719-AE18741C9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9252285" cy="1325563"/>
          </a:xfrm>
        </p:spPr>
        <p:txBody>
          <a:bodyPr/>
          <a:lstStyle/>
          <a:p>
            <a:r>
              <a:rPr lang="en-US" b="1" dirty="0"/>
              <a:t>WILL VS. TRUST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E8E37-8BBE-424E-9909-EB1E4777BC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90688"/>
            <a:ext cx="9252284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Contents of a Trust Agreement </a:t>
            </a:r>
          </a:p>
          <a:p>
            <a:pPr lvl="1"/>
            <a:r>
              <a:rPr lang="en-US" dirty="0"/>
              <a:t>Trustee </a:t>
            </a:r>
          </a:p>
          <a:p>
            <a:pPr lvl="1"/>
            <a:r>
              <a:rPr lang="en-US" dirty="0"/>
              <a:t>Beneficiaries </a:t>
            </a:r>
          </a:p>
          <a:p>
            <a:pPr lvl="1"/>
            <a:r>
              <a:rPr lang="en-US" dirty="0"/>
              <a:t>Trust assets </a:t>
            </a:r>
          </a:p>
          <a:p>
            <a:pPr lvl="1"/>
            <a:r>
              <a:rPr lang="en-US" dirty="0"/>
              <a:t>Distribution instructions </a:t>
            </a:r>
          </a:p>
          <a:p>
            <a:pPr lvl="1"/>
            <a:r>
              <a:rPr lang="en-US" dirty="0"/>
              <a:t>Trustee powers and responsibilities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32874D-7296-43F7-8E96-6841B2861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ESTATE PLANNING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913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EB372-722A-447F-B3DD-59D6311F8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203" y="675611"/>
            <a:ext cx="10373591" cy="1325563"/>
          </a:xfrm>
        </p:spPr>
        <p:txBody>
          <a:bodyPr/>
          <a:lstStyle/>
          <a:p>
            <a:pPr algn="ctr"/>
            <a:r>
              <a:rPr lang="en-US" b="1" dirty="0"/>
              <a:t>Need-Based Benefits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36C86-C47B-4ABC-9FA9-910DA8A1B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ESTATE PLANNING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2EEE4C1-43B0-435D-B34D-DCF98B40A9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22469" y="3037352"/>
            <a:ext cx="917450" cy="99669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57744769-693F-4911-8543-07B9D5AF3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046" y="3062571"/>
            <a:ext cx="1170297" cy="863142"/>
          </a:xfrm>
          <a:prstGeom prst="rect">
            <a:avLst/>
          </a:prstGeom>
        </p:spPr>
      </p:pic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D185126F-AF3B-446D-98E3-3A47DAA298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955" y="3140851"/>
            <a:ext cx="1256615" cy="784862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F615CCC-B0FC-4B97-9675-4AE75525BB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6699" y="3002929"/>
            <a:ext cx="966218" cy="106070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A631256-D6C7-412C-B53A-1DCC518E63AA}"/>
              </a:ext>
            </a:extLst>
          </p:cNvPr>
          <p:cNvSpPr txBox="1"/>
          <p:nvPr/>
        </p:nvSpPr>
        <p:spPr>
          <a:xfrm>
            <a:off x="2104157" y="2427203"/>
            <a:ext cx="1557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495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SHELTER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F1CB1AD-E9A1-4A62-BD08-C6F75AC0A76C}"/>
              </a:ext>
            </a:extLst>
          </p:cNvPr>
          <p:cNvSpPr txBox="1"/>
          <p:nvPr/>
        </p:nvSpPr>
        <p:spPr>
          <a:xfrm>
            <a:off x="4147702" y="2427203"/>
            <a:ext cx="1557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495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1B65081-82F1-445A-9939-AF0955CD2B12}"/>
              </a:ext>
            </a:extLst>
          </p:cNvPr>
          <p:cNvSpPr txBox="1"/>
          <p:nvPr/>
        </p:nvSpPr>
        <p:spPr>
          <a:xfrm>
            <a:off x="6191247" y="2427203"/>
            <a:ext cx="15571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495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CLOTHING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4B7181-12CC-44E2-8810-36320F292539}"/>
              </a:ext>
            </a:extLst>
          </p:cNvPr>
          <p:cNvSpPr txBox="1"/>
          <p:nvPr/>
        </p:nvSpPr>
        <p:spPr>
          <a:xfrm>
            <a:off x="7991824" y="2427203"/>
            <a:ext cx="204505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4951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HEALTHCARE</a:t>
            </a:r>
          </a:p>
        </p:txBody>
      </p:sp>
    </p:spTree>
    <p:extLst>
      <p:ext uri="{BB962C8B-B14F-4D97-AF65-F5344CB8AC3E}">
        <p14:creationId xmlns:p14="http://schemas.microsoft.com/office/powerpoint/2010/main" val="92278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20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EB372-722A-447F-B3DD-59D6311F8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203" y="675611"/>
            <a:ext cx="10373591" cy="1325563"/>
          </a:xfrm>
        </p:spPr>
        <p:txBody>
          <a:bodyPr/>
          <a:lstStyle/>
          <a:p>
            <a:pPr algn="ctr"/>
            <a:r>
              <a:rPr lang="en-US" b="1" dirty="0"/>
              <a:t>Need-Based Benefits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C36C86-C47B-4ABC-9FA9-910DA8A1B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ESTATE PLANNING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FCB7757-02D4-4C1B-B656-521DA48565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sz="3200" b="1" dirty="0"/>
              <a:t>  2021 Limits</a:t>
            </a:r>
          </a:p>
          <a:p>
            <a:pPr marL="0" indent="0" algn="ctr">
              <a:buNone/>
            </a:pPr>
            <a:endParaRPr lang="en-US" sz="1200" b="1" dirty="0"/>
          </a:p>
          <a:p>
            <a:r>
              <a:rPr lang="en-US" dirty="0"/>
              <a:t>$749 per month in “countable income” </a:t>
            </a:r>
          </a:p>
          <a:p>
            <a:endParaRPr lang="en-US" sz="1200" dirty="0"/>
          </a:p>
          <a:p>
            <a:r>
              <a:rPr lang="en-US" dirty="0"/>
              <a:t>$2,000 in “available resources” </a:t>
            </a:r>
          </a:p>
        </p:txBody>
      </p:sp>
    </p:spTree>
    <p:extLst>
      <p:ext uri="{BB962C8B-B14F-4D97-AF65-F5344CB8AC3E}">
        <p14:creationId xmlns:p14="http://schemas.microsoft.com/office/powerpoint/2010/main" val="12980782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91DF4-D382-4D58-9ADE-A37020F89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Special Needs Trust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FBE5D-A8BC-4277-8750-DC0E3E7B4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First-Party Special Needs Trust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E2B54-64B1-4EA8-B0A4-7ECFB820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ESTATE PLANNING </a:t>
            </a:r>
            <a:endParaRPr lang="en-US" dirty="0"/>
          </a:p>
        </p:txBody>
      </p:sp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8592C578-509C-42F2-8896-F9317BB66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837" y="2852048"/>
            <a:ext cx="1205346" cy="1411919"/>
          </a:xfrm>
          <a:prstGeom prst="rect">
            <a:avLst/>
          </a:prstGeom>
        </p:spPr>
      </p:pic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54F29108-6267-4813-9F34-2D199AC8A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9503" y="2826199"/>
            <a:ext cx="1205346" cy="141191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9F6961C-3849-4B53-B173-F29FFF2AD769}"/>
              </a:ext>
            </a:extLst>
          </p:cNvPr>
          <p:cNvCxnSpPr>
            <a:cxnSpLocks/>
          </p:cNvCxnSpPr>
          <p:nvPr/>
        </p:nvCxnSpPr>
        <p:spPr>
          <a:xfrm>
            <a:off x="5781549" y="3558008"/>
            <a:ext cx="1205346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FF5EE7B-3A40-4DE5-A48D-C569A6C731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1891" y="3211860"/>
            <a:ext cx="642215" cy="78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84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91DF4-D382-4D58-9ADE-A37020F89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Special Needs Trust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FBE5D-A8BC-4277-8750-DC0E3E7B4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Third-Party Special Needs Trust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E2B54-64B1-4EA8-B0A4-7ECFB820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ESTATE PLANNING </a:t>
            </a:r>
            <a:endParaRPr lang="en-US" dirty="0"/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54F29108-6267-4813-9F34-2D199AC8A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304" y="2843999"/>
            <a:ext cx="1205346" cy="141191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9F6961C-3849-4B53-B173-F29FFF2AD769}"/>
              </a:ext>
            </a:extLst>
          </p:cNvPr>
          <p:cNvCxnSpPr>
            <a:cxnSpLocks/>
          </p:cNvCxnSpPr>
          <p:nvPr/>
        </p:nvCxnSpPr>
        <p:spPr>
          <a:xfrm>
            <a:off x="5884787" y="3487159"/>
            <a:ext cx="1205346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E5F0CD9-6B3B-4125-83F7-11FEF4E2FE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787" y="2513457"/>
            <a:ext cx="975852" cy="1076522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51D18A3C-2A6F-4194-9A8B-7FB4E3610A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639" y="3799722"/>
            <a:ext cx="1081520" cy="1047329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1D0D2ADD-809D-49DF-97DB-823B3EEB0D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263" y="3664785"/>
            <a:ext cx="951194" cy="11822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F315D7-D5F0-49C1-B95A-455C1D4C30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49117" y="2548103"/>
            <a:ext cx="642215" cy="7894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8CAFBD-DD19-4C7F-BA41-4D749D2AF6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0324" y="3861201"/>
            <a:ext cx="642215" cy="7894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1E44A7-DFFE-4C63-A1BF-6AA150F725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50094" y="2548103"/>
            <a:ext cx="642215" cy="78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16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91DF4-D382-4D58-9ADE-A37020F89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Special Needs Trust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5FBE5D-A8BC-4277-8750-DC0E3E7B4F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Pooled Special Needs Trust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1E2B54-64B1-4EA8-B0A4-7ECFB820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ESTATE PLANNING </a:t>
            </a:r>
            <a:endParaRPr lang="en-US" dirty="0"/>
          </a:p>
        </p:txBody>
      </p:sp>
      <p:pic>
        <p:nvPicPr>
          <p:cNvPr id="6" name="Picture 5" descr="A picture containing shape&#10;&#10;Description automatically generated">
            <a:extLst>
              <a:ext uri="{FF2B5EF4-FFF2-40B4-BE49-F238E27FC236}">
                <a16:creationId xmlns:a16="http://schemas.microsoft.com/office/drawing/2014/main" id="{54F29108-6267-4813-9F34-2D199AC8A3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325" y="2723040"/>
            <a:ext cx="1205346" cy="1411919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9F6961C-3849-4B53-B173-F29FFF2AD769}"/>
              </a:ext>
            </a:extLst>
          </p:cNvPr>
          <p:cNvCxnSpPr>
            <a:cxnSpLocks/>
          </p:cNvCxnSpPr>
          <p:nvPr/>
        </p:nvCxnSpPr>
        <p:spPr>
          <a:xfrm>
            <a:off x="5670307" y="3572757"/>
            <a:ext cx="1205346" cy="0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89D9E557-ABCA-430B-AFD3-E188B140AF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09088" y="2613634"/>
            <a:ext cx="914402" cy="7894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9D95DF3-72D8-4607-A14B-8916F0399B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71155" y="2604113"/>
            <a:ext cx="642215" cy="7894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E544BF-4056-4CC4-BF8F-512E9B512C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98968" y="3782755"/>
            <a:ext cx="914402" cy="6683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53520AE-FE03-4DF1-A6E9-B7570482D6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21417" y="3661654"/>
            <a:ext cx="642215" cy="789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3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6443</TotalTime>
  <Words>203</Words>
  <Application>Microsoft Office PowerPoint</Application>
  <PresentationFormat>Widescreen</PresentationFormat>
  <Paragraphs>80</Paragraphs>
  <Slides>12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ESTATE PLANNING FOR FAMILIES WITH INDIVIDUALS WHO HAVE SPECIAL NEEDS</vt:lpstr>
      <vt:lpstr>WHAT MAKES UP MY “ESTATE”?</vt:lpstr>
      <vt:lpstr>WILL VS. TRUST </vt:lpstr>
      <vt:lpstr>WILL VS. TRUST </vt:lpstr>
      <vt:lpstr>Need-Based Benefits </vt:lpstr>
      <vt:lpstr>Need-Based Benefits </vt:lpstr>
      <vt:lpstr>Special Needs Trust </vt:lpstr>
      <vt:lpstr>Special Needs Trust </vt:lpstr>
      <vt:lpstr>Special Needs Trust </vt:lpstr>
      <vt:lpstr>Funding a Special Needs Trust</vt:lpstr>
      <vt:lpstr>ABLE ACCOUNT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Estate Planning</dc:title>
  <dc:creator>Katelyn Doyle</dc:creator>
  <cp:lastModifiedBy>Katelyn Doyle</cp:lastModifiedBy>
  <cp:revision>53</cp:revision>
  <dcterms:created xsi:type="dcterms:W3CDTF">2020-10-01T13:51:23Z</dcterms:created>
  <dcterms:modified xsi:type="dcterms:W3CDTF">2021-01-30T17:10:30Z</dcterms:modified>
</cp:coreProperties>
</file>